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grandir Narrow" panose="020B0604020202020204" charset="0"/>
      <p:regular r:id="rId14"/>
    </p:embeddedFont>
    <p:embeddedFont>
      <p:font typeface="Agrandir Narrow Bold" panose="020B0604020202020204" charset="0"/>
      <p:regular r:id="rId15"/>
    </p:embeddedFont>
    <p:embeddedFont>
      <p:font typeface="Days" panose="02000505050000020004" charset="0"/>
      <p:regular r:id="rId16"/>
    </p:embeddedFont>
    <p:embeddedFont>
      <p:font typeface="Open Sauce" panose="020B0604020202020204" charset="0"/>
      <p:regular r:id="rId17"/>
    </p:embeddedFont>
    <p:embeddedFont>
      <p:font typeface="Open Sauce Bold" panose="020B0604020202020204" charset="0"/>
      <p:regular r:id="rId18"/>
    </p:embeddedFont>
    <p:embeddedFont>
      <p:font typeface="Open Sauce Medium"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en-IN"/>
          </a:p>
        </p:txBody>
      </p:sp>
      <p:sp>
        <p:nvSpPr>
          <p:cNvPr id="4" name="AutoShape 4"/>
          <p:cNvSpPr/>
          <p:nvPr/>
        </p:nvSpPr>
        <p:spPr>
          <a:xfrm flipV="1">
            <a:off x="1564160" y="5764202"/>
            <a:ext cx="9966241" cy="0"/>
          </a:xfrm>
          <a:prstGeom prst="line">
            <a:avLst/>
          </a:prstGeom>
          <a:ln w="76200" cap="rnd">
            <a:solidFill>
              <a:srgbClr val="F5F5F5"/>
            </a:solidFill>
            <a:prstDash val="solid"/>
            <a:headEnd type="none" w="sm" len="sm"/>
            <a:tailEnd type="none" w="sm" len="sm"/>
          </a:ln>
        </p:spPr>
        <p:txBody>
          <a:bodyPr/>
          <a:lstStyle/>
          <a:p>
            <a:endParaRPr lang="en-IN"/>
          </a:p>
        </p:txBody>
      </p:sp>
      <p:sp>
        <p:nvSpPr>
          <p:cNvPr id="5" name="TextBox 5"/>
          <p:cNvSpPr txBox="1"/>
          <p:nvPr/>
        </p:nvSpPr>
        <p:spPr>
          <a:xfrm>
            <a:off x="1583210" y="3620093"/>
            <a:ext cx="9947191" cy="1849417"/>
          </a:xfrm>
          <a:prstGeom prst="rect">
            <a:avLst/>
          </a:prstGeom>
        </p:spPr>
        <p:txBody>
          <a:bodyPr lIns="0" tIns="0" rIns="0" bIns="0" rtlCol="0" anchor="t">
            <a:spAutoFit/>
          </a:bodyPr>
          <a:lstStyle/>
          <a:p>
            <a:pPr algn="just">
              <a:lnSpc>
                <a:spcPts val="7214"/>
              </a:lnSpc>
            </a:pPr>
            <a:r>
              <a:rPr lang="en-US" sz="6558" spc="242">
                <a:solidFill>
                  <a:srgbClr val="FFFFFF"/>
                </a:solidFill>
                <a:latin typeface="Days"/>
              </a:rPr>
              <a:t>Online food ordering management system</a:t>
            </a:r>
          </a:p>
        </p:txBody>
      </p:sp>
      <p:sp>
        <p:nvSpPr>
          <p:cNvPr id="7" name="TextBox 7"/>
          <p:cNvSpPr txBox="1"/>
          <p:nvPr/>
        </p:nvSpPr>
        <p:spPr>
          <a:xfrm>
            <a:off x="1564160" y="6011852"/>
            <a:ext cx="5925895" cy="371897"/>
          </a:xfrm>
          <a:prstGeom prst="rect">
            <a:avLst/>
          </a:prstGeom>
        </p:spPr>
        <p:txBody>
          <a:bodyPr lIns="0" tIns="0" rIns="0" bIns="0" rtlCol="0" anchor="t">
            <a:spAutoFit/>
          </a:bodyPr>
          <a:lstStyle/>
          <a:p>
            <a:pPr>
              <a:lnSpc>
                <a:spcPts val="2859"/>
              </a:lnSpc>
            </a:pPr>
            <a:r>
              <a:rPr lang="en-US" sz="2599" spc="220" dirty="0">
                <a:solidFill>
                  <a:srgbClr val="FFFFFF"/>
                </a:solidFill>
                <a:latin typeface="Agrandir Narrow Bold"/>
              </a:rPr>
              <a:t>Akshit Agarwal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467296" y="547370"/>
            <a:ext cx="5353408" cy="481330"/>
          </a:xfrm>
          <a:prstGeom prst="rect">
            <a:avLst/>
          </a:prstGeom>
        </p:spPr>
        <p:txBody>
          <a:bodyPr lIns="0" tIns="0" rIns="0" bIns="0" rtlCol="0" anchor="t">
            <a:spAutoFit/>
          </a:bodyPr>
          <a:lstStyle/>
          <a:p>
            <a:pPr algn="ctr">
              <a:lnSpc>
                <a:spcPts val="3739"/>
              </a:lnSpc>
              <a:spcBef>
                <a:spcPct val="0"/>
              </a:spcBef>
            </a:pPr>
            <a:r>
              <a:rPr lang="en-US" sz="3399" spc="108">
                <a:solidFill>
                  <a:srgbClr val="FFFFFF"/>
                </a:solidFill>
                <a:latin typeface="Open Sauce Medium"/>
              </a:rPr>
              <a:t>TABS IN USER SECTION</a:t>
            </a:r>
          </a:p>
        </p:txBody>
      </p:sp>
      <p:sp>
        <p:nvSpPr>
          <p:cNvPr id="3" name="Freeform 3"/>
          <p:cNvSpPr/>
          <p:nvPr/>
        </p:nvSpPr>
        <p:spPr>
          <a:xfrm>
            <a:off x="1406784" y="1489599"/>
            <a:ext cx="7193413" cy="4133665"/>
          </a:xfrm>
          <a:custGeom>
            <a:avLst/>
            <a:gdLst/>
            <a:ahLst/>
            <a:cxnLst/>
            <a:rect l="l" t="t" r="r" b="b"/>
            <a:pathLst>
              <a:path w="7193413" h="4133665">
                <a:moveTo>
                  <a:pt x="0" y="0"/>
                </a:moveTo>
                <a:lnTo>
                  <a:pt x="7193413" y="0"/>
                </a:lnTo>
                <a:lnTo>
                  <a:pt x="7193413" y="4133665"/>
                </a:lnTo>
                <a:lnTo>
                  <a:pt x="0" y="4133665"/>
                </a:lnTo>
                <a:lnTo>
                  <a:pt x="0" y="0"/>
                </a:lnTo>
                <a:close/>
              </a:path>
            </a:pathLst>
          </a:custGeom>
          <a:blipFill>
            <a:blip r:embed="rId2"/>
            <a:stretch>
              <a:fillRect l="-1571" t="-2011" r="-1571"/>
            </a:stretch>
          </a:blipFill>
        </p:spPr>
        <p:txBody>
          <a:bodyPr/>
          <a:lstStyle/>
          <a:p>
            <a:endParaRPr lang="en-IN"/>
          </a:p>
        </p:txBody>
      </p:sp>
      <p:sp>
        <p:nvSpPr>
          <p:cNvPr id="4" name="Freeform 4"/>
          <p:cNvSpPr/>
          <p:nvPr/>
        </p:nvSpPr>
        <p:spPr>
          <a:xfrm>
            <a:off x="9378476" y="1489599"/>
            <a:ext cx="7354140" cy="4133665"/>
          </a:xfrm>
          <a:custGeom>
            <a:avLst/>
            <a:gdLst/>
            <a:ahLst/>
            <a:cxnLst/>
            <a:rect l="l" t="t" r="r" b="b"/>
            <a:pathLst>
              <a:path w="7354140" h="4133665">
                <a:moveTo>
                  <a:pt x="0" y="0"/>
                </a:moveTo>
                <a:lnTo>
                  <a:pt x="7354140" y="0"/>
                </a:lnTo>
                <a:lnTo>
                  <a:pt x="7354140" y="4133665"/>
                </a:lnTo>
                <a:lnTo>
                  <a:pt x="0" y="4133665"/>
                </a:lnTo>
                <a:lnTo>
                  <a:pt x="0" y="0"/>
                </a:lnTo>
                <a:close/>
              </a:path>
            </a:pathLst>
          </a:custGeom>
          <a:blipFill>
            <a:blip r:embed="rId3"/>
            <a:stretch>
              <a:fillRect l="-7429" r="-3062"/>
            </a:stretch>
          </a:blipFill>
        </p:spPr>
        <p:txBody>
          <a:bodyPr/>
          <a:lstStyle/>
          <a:p>
            <a:endParaRPr lang="en-IN"/>
          </a:p>
        </p:txBody>
      </p:sp>
      <p:sp>
        <p:nvSpPr>
          <p:cNvPr id="5" name="Freeform 5"/>
          <p:cNvSpPr/>
          <p:nvPr/>
        </p:nvSpPr>
        <p:spPr>
          <a:xfrm>
            <a:off x="1406784" y="5872170"/>
            <a:ext cx="7193413" cy="4026749"/>
          </a:xfrm>
          <a:custGeom>
            <a:avLst/>
            <a:gdLst/>
            <a:ahLst/>
            <a:cxnLst/>
            <a:rect l="l" t="t" r="r" b="b"/>
            <a:pathLst>
              <a:path w="7193413" h="4026749">
                <a:moveTo>
                  <a:pt x="0" y="0"/>
                </a:moveTo>
                <a:lnTo>
                  <a:pt x="7193413" y="0"/>
                </a:lnTo>
                <a:lnTo>
                  <a:pt x="7193413" y="4026749"/>
                </a:lnTo>
                <a:lnTo>
                  <a:pt x="0" y="4026749"/>
                </a:lnTo>
                <a:lnTo>
                  <a:pt x="0" y="0"/>
                </a:lnTo>
                <a:close/>
              </a:path>
            </a:pathLst>
          </a:custGeom>
          <a:blipFill>
            <a:blip r:embed="rId4"/>
            <a:stretch>
              <a:fillRect l="-7227" r="-3043"/>
            </a:stretch>
          </a:blipFill>
        </p:spPr>
        <p:txBody>
          <a:bodyPr/>
          <a:lstStyle/>
          <a:p>
            <a:endParaRPr lang="en-IN"/>
          </a:p>
        </p:txBody>
      </p:sp>
      <p:sp>
        <p:nvSpPr>
          <p:cNvPr id="6" name="Freeform 6"/>
          <p:cNvSpPr/>
          <p:nvPr/>
        </p:nvSpPr>
        <p:spPr>
          <a:xfrm>
            <a:off x="9378476" y="5872170"/>
            <a:ext cx="7354140" cy="4026749"/>
          </a:xfrm>
          <a:custGeom>
            <a:avLst/>
            <a:gdLst/>
            <a:ahLst/>
            <a:cxnLst/>
            <a:rect l="l" t="t" r="r" b="b"/>
            <a:pathLst>
              <a:path w="7354140" h="4026749">
                <a:moveTo>
                  <a:pt x="0" y="0"/>
                </a:moveTo>
                <a:lnTo>
                  <a:pt x="7354140" y="0"/>
                </a:lnTo>
                <a:lnTo>
                  <a:pt x="7354140" y="4026749"/>
                </a:lnTo>
                <a:lnTo>
                  <a:pt x="0" y="4026749"/>
                </a:lnTo>
                <a:lnTo>
                  <a:pt x="0" y="0"/>
                </a:lnTo>
                <a:close/>
              </a:path>
            </a:pathLst>
          </a:custGeom>
          <a:blipFill>
            <a:blip r:embed="rId5"/>
            <a:stretch>
              <a:fillRect t="-698" b="-698"/>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319659" y="547370"/>
            <a:ext cx="5648683" cy="481330"/>
          </a:xfrm>
          <a:prstGeom prst="rect">
            <a:avLst/>
          </a:prstGeom>
        </p:spPr>
        <p:txBody>
          <a:bodyPr lIns="0" tIns="0" rIns="0" bIns="0" rtlCol="0" anchor="t">
            <a:spAutoFit/>
          </a:bodyPr>
          <a:lstStyle/>
          <a:p>
            <a:pPr algn="ctr">
              <a:lnSpc>
                <a:spcPts val="3739"/>
              </a:lnSpc>
              <a:spcBef>
                <a:spcPct val="0"/>
              </a:spcBef>
            </a:pPr>
            <a:r>
              <a:rPr lang="en-US" sz="3399" spc="108">
                <a:solidFill>
                  <a:srgbClr val="FFFFFF"/>
                </a:solidFill>
                <a:latin typeface="Open Sauce Medium"/>
              </a:rPr>
              <a:t>TABS IN ADMIN SECTION</a:t>
            </a:r>
          </a:p>
        </p:txBody>
      </p:sp>
      <p:sp>
        <p:nvSpPr>
          <p:cNvPr id="3" name="Freeform 3"/>
          <p:cNvSpPr/>
          <p:nvPr/>
        </p:nvSpPr>
        <p:spPr>
          <a:xfrm>
            <a:off x="1028700" y="1416540"/>
            <a:ext cx="7665693" cy="3950501"/>
          </a:xfrm>
          <a:custGeom>
            <a:avLst/>
            <a:gdLst/>
            <a:ahLst/>
            <a:cxnLst/>
            <a:rect l="l" t="t" r="r" b="b"/>
            <a:pathLst>
              <a:path w="7665693" h="3950501">
                <a:moveTo>
                  <a:pt x="0" y="0"/>
                </a:moveTo>
                <a:lnTo>
                  <a:pt x="7665693" y="0"/>
                </a:lnTo>
                <a:lnTo>
                  <a:pt x="7665693" y="3950501"/>
                </a:lnTo>
                <a:lnTo>
                  <a:pt x="0" y="3950501"/>
                </a:lnTo>
                <a:lnTo>
                  <a:pt x="0" y="0"/>
                </a:lnTo>
                <a:close/>
              </a:path>
            </a:pathLst>
          </a:custGeom>
          <a:blipFill>
            <a:blip r:embed="rId2"/>
            <a:stretch>
              <a:fillRect t="-1014" r="-4145" b="-1014"/>
            </a:stretch>
          </a:blipFill>
        </p:spPr>
        <p:txBody>
          <a:bodyPr/>
          <a:lstStyle/>
          <a:p>
            <a:endParaRPr lang="en-IN"/>
          </a:p>
        </p:txBody>
      </p:sp>
      <p:sp>
        <p:nvSpPr>
          <p:cNvPr id="4" name="Freeform 4"/>
          <p:cNvSpPr/>
          <p:nvPr/>
        </p:nvSpPr>
        <p:spPr>
          <a:xfrm>
            <a:off x="9144000" y="1416540"/>
            <a:ext cx="7267230" cy="3950501"/>
          </a:xfrm>
          <a:custGeom>
            <a:avLst/>
            <a:gdLst/>
            <a:ahLst/>
            <a:cxnLst/>
            <a:rect l="l" t="t" r="r" b="b"/>
            <a:pathLst>
              <a:path w="7267230" h="3950501">
                <a:moveTo>
                  <a:pt x="0" y="0"/>
                </a:moveTo>
                <a:lnTo>
                  <a:pt x="7267230" y="0"/>
                </a:lnTo>
                <a:lnTo>
                  <a:pt x="7267230" y="3950501"/>
                </a:lnTo>
                <a:lnTo>
                  <a:pt x="0" y="3950501"/>
                </a:lnTo>
                <a:lnTo>
                  <a:pt x="0" y="0"/>
                </a:lnTo>
                <a:close/>
              </a:path>
            </a:pathLst>
          </a:custGeom>
          <a:blipFill>
            <a:blip r:embed="rId3"/>
            <a:stretch>
              <a:fillRect l="-8211" t="-6844" r="-5838"/>
            </a:stretch>
          </a:blipFill>
        </p:spPr>
        <p:txBody>
          <a:bodyPr/>
          <a:lstStyle/>
          <a:p>
            <a:endParaRPr lang="en-IN"/>
          </a:p>
        </p:txBody>
      </p:sp>
      <p:sp>
        <p:nvSpPr>
          <p:cNvPr id="5" name="Freeform 5"/>
          <p:cNvSpPr/>
          <p:nvPr/>
        </p:nvSpPr>
        <p:spPr>
          <a:xfrm>
            <a:off x="9144000" y="5765133"/>
            <a:ext cx="7267230" cy="3988547"/>
          </a:xfrm>
          <a:custGeom>
            <a:avLst/>
            <a:gdLst/>
            <a:ahLst/>
            <a:cxnLst/>
            <a:rect l="l" t="t" r="r" b="b"/>
            <a:pathLst>
              <a:path w="7267230" h="3988547">
                <a:moveTo>
                  <a:pt x="0" y="0"/>
                </a:moveTo>
                <a:lnTo>
                  <a:pt x="7267230" y="0"/>
                </a:lnTo>
                <a:lnTo>
                  <a:pt x="7267230" y="3988546"/>
                </a:lnTo>
                <a:lnTo>
                  <a:pt x="0" y="3988546"/>
                </a:lnTo>
                <a:lnTo>
                  <a:pt x="0" y="0"/>
                </a:lnTo>
                <a:close/>
              </a:path>
            </a:pathLst>
          </a:custGeom>
          <a:blipFill>
            <a:blip r:embed="rId4"/>
            <a:stretch>
              <a:fillRect t="-1667" r="-11544" b="-1667"/>
            </a:stretch>
          </a:blipFill>
        </p:spPr>
        <p:txBody>
          <a:bodyPr/>
          <a:lstStyle/>
          <a:p>
            <a:endParaRPr lang="en-IN"/>
          </a:p>
        </p:txBody>
      </p:sp>
      <p:sp>
        <p:nvSpPr>
          <p:cNvPr id="6" name="Freeform 6"/>
          <p:cNvSpPr/>
          <p:nvPr/>
        </p:nvSpPr>
        <p:spPr>
          <a:xfrm>
            <a:off x="1028700" y="5765133"/>
            <a:ext cx="7665693" cy="3967321"/>
          </a:xfrm>
          <a:custGeom>
            <a:avLst/>
            <a:gdLst/>
            <a:ahLst/>
            <a:cxnLst/>
            <a:rect l="l" t="t" r="r" b="b"/>
            <a:pathLst>
              <a:path w="7665693" h="3967321">
                <a:moveTo>
                  <a:pt x="0" y="0"/>
                </a:moveTo>
                <a:lnTo>
                  <a:pt x="7665693" y="0"/>
                </a:lnTo>
                <a:lnTo>
                  <a:pt x="7665693" y="3967320"/>
                </a:lnTo>
                <a:lnTo>
                  <a:pt x="0" y="3967320"/>
                </a:lnTo>
                <a:lnTo>
                  <a:pt x="0" y="0"/>
                </a:lnTo>
                <a:close/>
              </a:path>
            </a:pathLst>
          </a:custGeom>
          <a:blipFill>
            <a:blip r:embed="rId5"/>
            <a:stretch>
              <a:fillRect r="-2448"/>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txBody>
          <a:bodyPr/>
          <a:lstStyle/>
          <a:p>
            <a:endParaRPr lang="en-IN"/>
          </a:p>
        </p:txBody>
      </p:sp>
      <p:sp>
        <p:nvSpPr>
          <p:cNvPr id="3" name="Freeform 3"/>
          <p:cNvSpPr/>
          <p:nvPr/>
        </p:nvSpPr>
        <p:spPr>
          <a:xfrm>
            <a:off x="16198118" y="6056085"/>
            <a:ext cx="307226" cy="236284"/>
          </a:xfrm>
          <a:custGeom>
            <a:avLst/>
            <a:gdLst/>
            <a:ahLst/>
            <a:cxnLst/>
            <a:rect l="l" t="t" r="r" b="b"/>
            <a:pathLst>
              <a:path w="307226" h="236284">
                <a:moveTo>
                  <a:pt x="0" y="0"/>
                </a:moveTo>
                <a:lnTo>
                  <a:pt x="307226" y="0"/>
                </a:lnTo>
                <a:lnTo>
                  <a:pt x="307226" y="236284"/>
                </a:lnTo>
                <a:lnTo>
                  <a:pt x="0" y="236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216791" y="7564699"/>
            <a:ext cx="224489" cy="344705"/>
          </a:xfrm>
          <a:custGeom>
            <a:avLst/>
            <a:gdLst/>
            <a:ahLst/>
            <a:cxnLst/>
            <a:rect l="l" t="t" r="r" b="b"/>
            <a:pathLst>
              <a:path w="224489" h="344705">
                <a:moveTo>
                  <a:pt x="0" y="0"/>
                </a:moveTo>
                <a:lnTo>
                  <a:pt x="224489" y="0"/>
                </a:lnTo>
                <a:lnTo>
                  <a:pt x="224489" y="344705"/>
                </a:lnTo>
                <a:lnTo>
                  <a:pt x="0" y="3447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5" name="Group 5"/>
          <p:cNvGrpSpPr/>
          <p:nvPr/>
        </p:nvGrpSpPr>
        <p:grpSpPr>
          <a:xfrm>
            <a:off x="3519567" y="3709669"/>
            <a:ext cx="12049701" cy="2346416"/>
            <a:chOff x="0" y="0"/>
            <a:chExt cx="3173584" cy="617986"/>
          </a:xfrm>
        </p:grpSpPr>
        <p:sp>
          <p:nvSpPr>
            <p:cNvPr id="6" name="Freeform 6"/>
            <p:cNvSpPr/>
            <p:nvPr/>
          </p:nvSpPr>
          <p:spPr>
            <a:xfrm>
              <a:off x="0" y="0"/>
              <a:ext cx="3173584" cy="617986"/>
            </a:xfrm>
            <a:custGeom>
              <a:avLst/>
              <a:gdLst/>
              <a:ahLst/>
              <a:cxnLst/>
              <a:rect l="l" t="t" r="r" b="b"/>
              <a:pathLst>
                <a:path w="3173584" h="617986">
                  <a:moveTo>
                    <a:pt x="0" y="0"/>
                  </a:moveTo>
                  <a:lnTo>
                    <a:pt x="3173584" y="0"/>
                  </a:lnTo>
                  <a:lnTo>
                    <a:pt x="3173584" y="617986"/>
                  </a:lnTo>
                  <a:lnTo>
                    <a:pt x="0" y="617986"/>
                  </a:lnTo>
                  <a:close/>
                </a:path>
              </a:pathLst>
            </a:custGeom>
            <a:solidFill>
              <a:srgbClr val="000000">
                <a:alpha val="0"/>
              </a:srgbClr>
            </a:solidFill>
            <a:ln w="38100" cap="sq">
              <a:solidFill>
                <a:srgbClr val="F5F5F5"/>
              </a:solidFill>
              <a:prstDash val="solid"/>
              <a:miter/>
            </a:ln>
          </p:spPr>
          <p:txBody>
            <a:bodyPr/>
            <a:lstStyle/>
            <a:p>
              <a:endParaRPr lang="en-IN"/>
            </a:p>
          </p:txBody>
        </p:sp>
        <p:sp>
          <p:nvSpPr>
            <p:cNvPr id="7" name="TextBox 7"/>
            <p:cNvSpPr txBox="1"/>
            <p:nvPr/>
          </p:nvSpPr>
          <p:spPr>
            <a:xfrm>
              <a:off x="0" y="-28575"/>
              <a:ext cx="3173584" cy="646561"/>
            </a:xfrm>
            <a:prstGeom prst="rect">
              <a:avLst/>
            </a:prstGeom>
          </p:spPr>
          <p:txBody>
            <a:bodyPr lIns="50800" tIns="50800" rIns="50800" bIns="50800" rtlCol="0" anchor="ctr"/>
            <a:lstStyle/>
            <a:p>
              <a:pPr algn="ctr">
                <a:lnSpc>
                  <a:spcPts val="1869"/>
                </a:lnSpc>
              </a:pPr>
              <a:endParaRPr/>
            </a:p>
          </p:txBody>
        </p:sp>
      </p:grpSp>
      <p:sp>
        <p:nvSpPr>
          <p:cNvPr id="8" name="TextBox 8"/>
          <p:cNvSpPr txBox="1"/>
          <p:nvPr/>
        </p:nvSpPr>
        <p:spPr>
          <a:xfrm>
            <a:off x="2658383" y="4341539"/>
            <a:ext cx="10218703" cy="1149350"/>
          </a:xfrm>
          <a:prstGeom prst="rect">
            <a:avLst/>
          </a:prstGeom>
        </p:spPr>
        <p:txBody>
          <a:bodyPr lIns="0" tIns="0" rIns="0" bIns="0" rtlCol="0" anchor="t">
            <a:spAutoFit/>
          </a:bodyPr>
          <a:lstStyle/>
          <a:p>
            <a:pPr algn="r">
              <a:lnSpc>
                <a:spcPts val="8800"/>
              </a:lnSpc>
            </a:pPr>
            <a:r>
              <a:rPr lang="en-US" sz="8000" spc="320">
                <a:solidFill>
                  <a:srgbClr val="FFFFFF"/>
                </a:solidFill>
                <a:latin typeface="Open Sauce Medium"/>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2984685" y="1184351"/>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rot="5400000">
            <a:off x="8046708" y="385825"/>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txBody>
            <a:bodyPr/>
            <a:lstStyle/>
            <a:p>
              <a:endParaRPr lang="en-IN"/>
            </a:p>
          </p:txBody>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a:off x="9624811" y="3686062"/>
            <a:ext cx="7674312" cy="0"/>
          </a:xfrm>
          <a:prstGeom prst="line">
            <a:avLst/>
          </a:prstGeom>
          <a:ln w="76200" cap="flat">
            <a:solidFill>
              <a:srgbClr val="C23A97"/>
            </a:solidFill>
            <a:prstDash val="solid"/>
            <a:headEnd type="none" w="sm" len="sm"/>
            <a:tailEnd type="none" w="sm" len="sm"/>
          </a:ln>
        </p:spPr>
        <p:txBody>
          <a:bodyPr/>
          <a:lstStyle/>
          <a:p>
            <a:endParaRPr lang="en-IN"/>
          </a:p>
        </p:txBody>
      </p:sp>
      <p:sp>
        <p:nvSpPr>
          <p:cNvPr id="7" name="TextBox 7"/>
          <p:cNvSpPr txBox="1"/>
          <p:nvPr/>
        </p:nvSpPr>
        <p:spPr>
          <a:xfrm>
            <a:off x="9624811" y="2916442"/>
            <a:ext cx="8089331" cy="712470"/>
          </a:xfrm>
          <a:prstGeom prst="rect">
            <a:avLst/>
          </a:prstGeom>
        </p:spPr>
        <p:txBody>
          <a:bodyPr lIns="0" tIns="0" rIns="0" bIns="0" rtlCol="0" anchor="t">
            <a:spAutoFit/>
          </a:bodyPr>
          <a:lstStyle/>
          <a:p>
            <a:pPr algn="just">
              <a:lnSpc>
                <a:spcPts val="5610"/>
              </a:lnSpc>
            </a:pPr>
            <a:r>
              <a:rPr lang="en-US" sz="5100" spc="163">
                <a:solidFill>
                  <a:srgbClr val="FFFFFF"/>
                </a:solidFill>
                <a:latin typeface="Open Sauce Medium"/>
              </a:rPr>
              <a:t>PROBLEM STATEMENT</a:t>
            </a:r>
          </a:p>
        </p:txBody>
      </p:sp>
      <p:sp>
        <p:nvSpPr>
          <p:cNvPr id="8" name="TextBox 8"/>
          <p:cNvSpPr txBox="1"/>
          <p:nvPr/>
        </p:nvSpPr>
        <p:spPr>
          <a:xfrm>
            <a:off x="9144000" y="4261258"/>
            <a:ext cx="8864082" cy="1606434"/>
          </a:xfrm>
          <a:prstGeom prst="rect">
            <a:avLst/>
          </a:prstGeom>
        </p:spPr>
        <p:txBody>
          <a:bodyPr lIns="0" tIns="0" rIns="0" bIns="0" rtlCol="0" anchor="t">
            <a:spAutoFit/>
          </a:bodyPr>
          <a:lstStyle/>
          <a:p>
            <a:pPr>
              <a:lnSpc>
                <a:spcPts val="754"/>
              </a:lnSpc>
            </a:pPr>
            <a:r>
              <a:rPr lang="en-US" sz="685" spc="58">
                <a:solidFill>
                  <a:srgbClr val="FFFFFF"/>
                </a:solidFill>
                <a:latin typeface="Agrandir Narrow Bold"/>
              </a:rPr>
              <a:t> </a:t>
            </a:r>
            <a:r>
              <a:rPr lang="en-US" sz="685" spc="58">
                <a:solidFill>
                  <a:srgbClr val="FFFFFF"/>
                </a:solidFill>
                <a:latin typeface="Agrandir Narrow"/>
              </a:rPr>
              <a:t>To</a:t>
            </a:r>
          </a:p>
          <a:p>
            <a:pPr>
              <a:lnSpc>
                <a:spcPts val="2969"/>
              </a:lnSpc>
              <a:spcBef>
                <a:spcPct val="0"/>
              </a:spcBef>
            </a:pPr>
            <a:r>
              <a:rPr lang="en-US" sz="2699" spc="229">
                <a:solidFill>
                  <a:srgbClr val="FFFFFF"/>
                </a:solidFill>
                <a:latin typeface="Agrandir Narrow"/>
              </a:rPr>
              <a:t>To Create an Online Food Ordering System that involves multiple tables to store information about  menus, orders, customers, food, food category, login/logout and much more.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52400" y="2362200"/>
            <a:ext cx="17983200" cy="595124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txBody>
            <a:bodyPr/>
            <a:lstStyle/>
            <a:p>
              <a:endParaRPr lang="en-IN"/>
            </a:p>
          </p:txBody>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383260" y="3378644"/>
            <a:ext cx="6543672" cy="1764856"/>
          </a:xfrm>
          <a:prstGeom prst="rect">
            <a:avLst/>
          </a:prstGeom>
        </p:spPr>
        <p:txBody>
          <a:bodyPr lIns="0" tIns="0" rIns="0" bIns="0" rtlCol="0" anchor="t">
            <a:spAutoFit/>
          </a:bodyPr>
          <a:lstStyle/>
          <a:p>
            <a:pPr algn="r">
              <a:lnSpc>
                <a:spcPts val="6836"/>
              </a:lnSpc>
            </a:pPr>
            <a:r>
              <a:rPr lang="en-US" sz="6215" spc="198">
                <a:solidFill>
                  <a:srgbClr val="004AAD"/>
                </a:solidFill>
                <a:latin typeface="Days"/>
              </a:rPr>
              <a:t>Languages used</a:t>
            </a:r>
          </a:p>
        </p:txBody>
      </p:sp>
      <p:sp>
        <p:nvSpPr>
          <p:cNvPr id="7" name="TextBox 7"/>
          <p:cNvSpPr txBox="1"/>
          <p:nvPr/>
        </p:nvSpPr>
        <p:spPr>
          <a:xfrm>
            <a:off x="5874960" y="2615540"/>
            <a:ext cx="11711954" cy="5507355"/>
          </a:xfrm>
          <a:prstGeom prst="rect">
            <a:avLst/>
          </a:prstGeom>
        </p:spPr>
        <p:txBody>
          <a:bodyPr lIns="0" tIns="0" rIns="0" bIns="0" rtlCol="0" anchor="t">
            <a:spAutoFit/>
          </a:bodyPr>
          <a:lstStyle/>
          <a:p>
            <a:pPr>
              <a:lnSpc>
                <a:spcPts val="4410"/>
              </a:lnSpc>
            </a:pPr>
            <a:r>
              <a:rPr lang="en-US" sz="3000" u="sng">
                <a:solidFill>
                  <a:srgbClr val="B5366B"/>
                </a:solidFill>
                <a:latin typeface="Open Sauce Bold"/>
              </a:rPr>
              <a:t>PHP</a:t>
            </a:r>
            <a:r>
              <a:rPr lang="en-US" sz="3000">
                <a:solidFill>
                  <a:srgbClr val="B5366B"/>
                </a:solidFill>
                <a:latin typeface="Open Sauce"/>
              </a:rPr>
              <a:t> - It is a server-side scripting language widely employed in web development for creating dynamic content. </a:t>
            </a:r>
          </a:p>
          <a:p>
            <a:pPr>
              <a:lnSpc>
                <a:spcPts val="4410"/>
              </a:lnSpc>
            </a:pPr>
            <a:r>
              <a:rPr lang="en-US" sz="3000" u="sng">
                <a:solidFill>
                  <a:srgbClr val="B5366B"/>
                </a:solidFill>
                <a:latin typeface="Open Sauce Bold"/>
              </a:rPr>
              <a:t>CSS</a:t>
            </a:r>
            <a:r>
              <a:rPr lang="en-US" sz="3000">
                <a:solidFill>
                  <a:srgbClr val="B5366B"/>
                </a:solidFill>
                <a:latin typeface="Open Sauce"/>
              </a:rPr>
              <a:t> - It is used to separating style from structure, CSS facilitates page layout, enabling the responsive arrangement of elements, defining typography characteristics like font, size, and color, and controlling the color scheme and backgrounds for a cohesive design.</a:t>
            </a:r>
          </a:p>
          <a:p>
            <a:pPr>
              <a:lnSpc>
                <a:spcPts val="4410"/>
              </a:lnSpc>
            </a:pPr>
            <a:r>
              <a:rPr lang="en-US" sz="3000" u="sng">
                <a:solidFill>
                  <a:srgbClr val="B5366B"/>
                </a:solidFill>
                <a:latin typeface="Open Sauce Bold"/>
              </a:rPr>
              <a:t>SQL</a:t>
            </a:r>
            <a:r>
              <a:rPr lang="en-US" sz="3000">
                <a:solidFill>
                  <a:srgbClr val="B5366B"/>
                </a:solidFill>
                <a:latin typeface="Open Sauce"/>
              </a:rPr>
              <a:t> - It is indispensable in database management, providing a standardized means to define, create, and manage relational databases.</a:t>
            </a:r>
          </a:p>
        </p:txBody>
      </p:sp>
      <p:sp>
        <p:nvSpPr>
          <p:cNvPr id="8" name="AutoShape 8"/>
          <p:cNvSpPr/>
          <p:nvPr/>
        </p:nvSpPr>
        <p:spPr>
          <a:xfrm flipH="1" flipV="1">
            <a:off x="304800" y="5143498"/>
            <a:ext cx="4855612" cy="1"/>
          </a:xfrm>
          <a:prstGeom prst="line">
            <a:avLst/>
          </a:prstGeom>
          <a:ln w="76200" cap="flat">
            <a:solidFill>
              <a:srgbClr val="C23A97"/>
            </a:solidFill>
            <a:prstDash val="solid"/>
            <a:headEnd type="none" w="sm" len="sm"/>
            <a:tailEnd type="none" w="sm" len="sm"/>
          </a:ln>
        </p:spPr>
        <p:txBody>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AutoShape 6"/>
          <p:cNvSpPr/>
          <p:nvPr/>
        </p:nvSpPr>
        <p:spPr>
          <a:xfrm>
            <a:off x="3307028" y="4205366"/>
            <a:ext cx="11291300" cy="0"/>
          </a:xfrm>
          <a:prstGeom prst="line">
            <a:avLst/>
          </a:prstGeom>
          <a:ln w="76200" cap="flat">
            <a:solidFill>
              <a:srgbClr val="202354"/>
            </a:solidFill>
            <a:prstDash val="solid"/>
            <a:headEnd type="none" w="sm" len="sm"/>
            <a:tailEnd type="none" w="sm" len="sm"/>
          </a:ln>
        </p:spPr>
        <p:txBody>
          <a:bodyPr/>
          <a:lstStyle/>
          <a:p>
            <a:endParaRPr lang="en-IN"/>
          </a:p>
        </p:txBody>
      </p:sp>
      <p:sp>
        <p:nvSpPr>
          <p:cNvPr id="25" name="TextBox 25"/>
          <p:cNvSpPr txBox="1"/>
          <p:nvPr/>
        </p:nvSpPr>
        <p:spPr>
          <a:xfrm>
            <a:off x="3652833" y="342900"/>
            <a:ext cx="10444167" cy="880254"/>
          </a:xfrm>
          <a:prstGeom prst="rect">
            <a:avLst/>
          </a:prstGeom>
        </p:spPr>
        <p:txBody>
          <a:bodyPr lIns="0" tIns="0" rIns="0" bIns="0" rtlCol="0" anchor="t">
            <a:spAutoFit/>
          </a:bodyPr>
          <a:lstStyle/>
          <a:p>
            <a:pPr marL="0" lvl="0" indent="0" algn="ctr">
              <a:lnSpc>
                <a:spcPts val="7236"/>
              </a:lnSpc>
              <a:spcBef>
                <a:spcPct val="0"/>
              </a:spcBef>
            </a:pPr>
            <a:r>
              <a:rPr lang="en-US" sz="5243" spc="146" dirty="0">
                <a:solidFill>
                  <a:srgbClr val="010101"/>
                </a:solidFill>
                <a:latin typeface="Open Sauce Medium"/>
              </a:rPr>
              <a:t>USING CODEIUM </a:t>
            </a:r>
          </a:p>
        </p:txBody>
      </p:sp>
      <p:pic>
        <p:nvPicPr>
          <p:cNvPr id="27" name="Picture 26">
            <a:extLst>
              <a:ext uri="{FF2B5EF4-FFF2-40B4-BE49-F238E27FC236}">
                <a16:creationId xmlns:a16="http://schemas.microsoft.com/office/drawing/2014/main" id="{226D6CCB-D40C-90EF-DD0F-F29695C8678C}"/>
              </a:ext>
            </a:extLst>
          </p:cNvPr>
          <p:cNvPicPr>
            <a:picLocks noChangeAspect="1"/>
          </p:cNvPicPr>
          <p:nvPr/>
        </p:nvPicPr>
        <p:blipFill>
          <a:blip r:embed="rId4"/>
          <a:stretch>
            <a:fillRect/>
          </a:stretch>
        </p:blipFill>
        <p:spPr>
          <a:xfrm>
            <a:off x="1600200" y="1485900"/>
            <a:ext cx="15201900" cy="78237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79238" y="1333500"/>
            <a:ext cx="15936013" cy="8549007"/>
          </a:xfrm>
          <a:custGeom>
            <a:avLst/>
            <a:gdLst/>
            <a:ahLst/>
            <a:cxnLst/>
            <a:rect l="l" t="t" r="r" b="b"/>
            <a:pathLst>
              <a:path w="15936013" h="8549007">
                <a:moveTo>
                  <a:pt x="0" y="0"/>
                </a:moveTo>
                <a:lnTo>
                  <a:pt x="15936013" y="0"/>
                </a:lnTo>
                <a:lnTo>
                  <a:pt x="15936013" y="8549007"/>
                </a:lnTo>
                <a:lnTo>
                  <a:pt x="0" y="854900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651306" y="865822"/>
            <a:ext cx="3591878" cy="344805"/>
          </a:xfrm>
          <a:prstGeom prst="rect">
            <a:avLst/>
          </a:prstGeom>
        </p:spPr>
        <p:txBody>
          <a:bodyPr lIns="0" tIns="0" rIns="0" bIns="0" rtlCol="0" anchor="t">
            <a:spAutoFit/>
          </a:bodyPr>
          <a:lstStyle/>
          <a:p>
            <a:pPr algn="ctr">
              <a:lnSpc>
                <a:spcPts val="2640"/>
              </a:lnSpc>
              <a:spcBef>
                <a:spcPct val="0"/>
              </a:spcBef>
            </a:pPr>
            <a:r>
              <a:rPr lang="en-US" sz="2400" spc="76">
                <a:solidFill>
                  <a:srgbClr val="FFFFFF"/>
                </a:solidFill>
                <a:latin typeface="Open Sauce Medium"/>
              </a:rPr>
              <a:t>PHPMYADMIN SERVER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52567" y="1546063"/>
            <a:ext cx="10582866" cy="8287029"/>
          </a:xfrm>
          <a:custGeom>
            <a:avLst/>
            <a:gdLst/>
            <a:ahLst/>
            <a:cxnLst/>
            <a:rect l="l" t="t" r="r" b="b"/>
            <a:pathLst>
              <a:path w="10582866" h="8287029">
                <a:moveTo>
                  <a:pt x="0" y="0"/>
                </a:moveTo>
                <a:lnTo>
                  <a:pt x="10582866" y="0"/>
                </a:lnTo>
                <a:lnTo>
                  <a:pt x="10582866" y="8287028"/>
                </a:lnTo>
                <a:lnTo>
                  <a:pt x="0" y="828702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915983" y="865822"/>
            <a:ext cx="4456033" cy="344805"/>
          </a:xfrm>
          <a:prstGeom prst="rect">
            <a:avLst/>
          </a:prstGeom>
        </p:spPr>
        <p:txBody>
          <a:bodyPr lIns="0" tIns="0" rIns="0" bIns="0" rtlCol="0" anchor="t">
            <a:spAutoFit/>
          </a:bodyPr>
          <a:lstStyle/>
          <a:p>
            <a:pPr algn="ctr">
              <a:lnSpc>
                <a:spcPts val="2640"/>
              </a:lnSpc>
              <a:spcBef>
                <a:spcPct val="0"/>
              </a:spcBef>
            </a:pPr>
            <a:r>
              <a:rPr lang="en-US" sz="2400" spc="76">
                <a:solidFill>
                  <a:srgbClr val="FFFFFF"/>
                </a:solidFill>
                <a:latin typeface="Open Sauce Bold"/>
              </a:rPr>
              <a:t>TABLES IN OUR DATABASE</a:t>
            </a:r>
            <a:r>
              <a:rPr lang="en-US" sz="2400" spc="76">
                <a:solidFill>
                  <a:srgbClr val="000000"/>
                </a:solidFill>
                <a:latin typeface="Open Sauce Bold"/>
              </a:rPr>
              <a:t>J</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752889" y="-3907993"/>
            <a:ext cx="11245538" cy="18366194"/>
            <a:chOff x="0" y="0"/>
            <a:chExt cx="2961788" cy="4837187"/>
          </a:xfrm>
        </p:grpSpPr>
        <p:sp>
          <p:nvSpPr>
            <p:cNvPr id="3" name="Freeform 3"/>
            <p:cNvSpPr/>
            <p:nvPr/>
          </p:nvSpPr>
          <p:spPr>
            <a:xfrm>
              <a:off x="0" y="0"/>
              <a:ext cx="2961788" cy="4837187"/>
            </a:xfrm>
            <a:custGeom>
              <a:avLst/>
              <a:gdLst/>
              <a:ahLst/>
              <a:cxnLst/>
              <a:rect l="l" t="t" r="r" b="b"/>
              <a:pathLst>
                <a:path w="2961788" h="4837187">
                  <a:moveTo>
                    <a:pt x="0" y="0"/>
                  </a:moveTo>
                  <a:lnTo>
                    <a:pt x="2961788" y="0"/>
                  </a:lnTo>
                  <a:lnTo>
                    <a:pt x="2961788" y="4837187"/>
                  </a:lnTo>
                  <a:lnTo>
                    <a:pt x="0" y="4837187"/>
                  </a:lnTo>
                  <a:close/>
                </a:path>
              </a:pathLst>
            </a:custGeom>
            <a:solidFill>
              <a:srgbClr val="192253"/>
            </a:solidFill>
          </p:spPr>
          <p:txBody>
            <a:bodyPr/>
            <a:lstStyle/>
            <a:p>
              <a:endParaRPr lang="en-IN"/>
            </a:p>
          </p:txBody>
        </p:sp>
        <p:sp>
          <p:nvSpPr>
            <p:cNvPr id="4" name="TextBox 4"/>
            <p:cNvSpPr txBox="1"/>
            <p:nvPr/>
          </p:nvSpPr>
          <p:spPr>
            <a:xfrm>
              <a:off x="0" y="-28575"/>
              <a:ext cx="2961788" cy="4865762"/>
            </a:xfrm>
            <a:prstGeom prst="rect">
              <a:avLst/>
            </a:prstGeom>
          </p:spPr>
          <p:txBody>
            <a:bodyPr lIns="50800" tIns="50800" rIns="50800" bIns="50800" rtlCol="0" anchor="ctr"/>
            <a:lstStyle/>
            <a:p>
              <a:pPr algn="ctr">
                <a:lnSpc>
                  <a:spcPts val="1869"/>
                </a:lnSpc>
              </a:pPr>
              <a:endParaRPr/>
            </a:p>
          </p:txBody>
        </p:sp>
      </p:grpSp>
      <p:sp>
        <p:nvSpPr>
          <p:cNvPr id="5" name="TextBox 5"/>
          <p:cNvSpPr txBox="1"/>
          <p:nvPr/>
        </p:nvSpPr>
        <p:spPr>
          <a:xfrm>
            <a:off x="4912030" y="566338"/>
            <a:ext cx="8494732" cy="594995"/>
          </a:xfrm>
          <a:prstGeom prst="rect">
            <a:avLst/>
          </a:prstGeom>
        </p:spPr>
        <p:txBody>
          <a:bodyPr lIns="0" tIns="0" rIns="0" bIns="0" rtlCol="0" anchor="t">
            <a:spAutoFit/>
          </a:bodyPr>
          <a:lstStyle/>
          <a:p>
            <a:pPr algn="ctr">
              <a:lnSpc>
                <a:spcPts val="4510"/>
              </a:lnSpc>
            </a:pPr>
            <a:r>
              <a:rPr lang="en-US" sz="4100" u="sng" spc="131">
                <a:solidFill>
                  <a:srgbClr val="FF66C4"/>
                </a:solidFill>
                <a:latin typeface="Open Sauce Medium"/>
              </a:rPr>
              <a:t>KEYS IN OUR DATABASE</a:t>
            </a:r>
          </a:p>
        </p:txBody>
      </p:sp>
      <p:sp>
        <p:nvSpPr>
          <p:cNvPr id="6" name="TextBox 6"/>
          <p:cNvSpPr txBox="1"/>
          <p:nvPr/>
        </p:nvSpPr>
        <p:spPr>
          <a:xfrm>
            <a:off x="372466" y="1113709"/>
            <a:ext cx="17915534" cy="9192165"/>
          </a:xfrm>
          <a:prstGeom prst="rect">
            <a:avLst/>
          </a:prstGeom>
        </p:spPr>
        <p:txBody>
          <a:bodyPr lIns="0" tIns="0" rIns="0" bIns="0" rtlCol="0" anchor="t">
            <a:spAutoFit/>
          </a:bodyPr>
          <a:lstStyle/>
          <a:p>
            <a:pPr>
              <a:lnSpc>
                <a:spcPts val="2521"/>
              </a:lnSpc>
            </a:pPr>
            <a:r>
              <a:rPr lang="en-US" sz="2292" spc="194">
                <a:solidFill>
                  <a:srgbClr val="FFFFFF"/>
                </a:solidFill>
                <a:latin typeface="Agrandir Narrow Bold"/>
              </a:rPr>
              <a:t> </a:t>
            </a:r>
          </a:p>
          <a:p>
            <a:pPr>
              <a:lnSpc>
                <a:spcPts val="2521"/>
              </a:lnSpc>
            </a:pPr>
            <a:r>
              <a:rPr lang="en-US" sz="2292" spc="194">
                <a:solidFill>
                  <a:srgbClr val="FFFFFF"/>
                </a:solidFill>
                <a:latin typeface="Agrandir Narrow Bold"/>
              </a:rPr>
              <a:t>In our database schema, the primary key and unique key constraints serve as the primary forms of indexing. Here's a breakdown of the indexes used in each table:</a:t>
            </a:r>
          </a:p>
          <a:p>
            <a:pPr>
              <a:lnSpc>
                <a:spcPts val="2521"/>
              </a:lnSpc>
            </a:pPr>
            <a:endParaRPr lang="en-US" sz="2292" spc="194">
              <a:solidFill>
                <a:srgbClr val="FFFFFF"/>
              </a:solidFill>
              <a:latin typeface="Agrandir Narrow Bold"/>
            </a:endParaRPr>
          </a:p>
          <a:p>
            <a:pPr marL="494953" lvl="1" indent="-247476">
              <a:lnSpc>
                <a:spcPts val="2521"/>
              </a:lnSpc>
              <a:buFont typeface="Arial"/>
              <a:buChar char="•"/>
            </a:pPr>
            <a:r>
              <a:rPr lang="en-US" sz="2292" spc="194">
                <a:solidFill>
                  <a:srgbClr val="FFFFFF"/>
                </a:solidFill>
                <a:latin typeface="Agrandir Narrow Bold"/>
              </a:rPr>
              <a:t>tbl_admin Table:</a:t>
            </a:r>
          </a:p>
          <a:p>
            <a:pPr>
              <a:lnSpc>
                <a:spcPts val="2521"/>
              </a:lnSpc>
            </a:pPr>
            <a:r>
              <a:rPr lang="en-US" sz="2292" spc="194">
                <a:solidFill>
                  <a:srgbClr val="FFFFFF"/>
                </a:solidFill>
                <a:latin typeface="Agrandir Narrow Bold"/>
              </a:rPr>
              <a:t>           Primary Key index:  id</a:t>
            </a:r>
          </a:p>
          <a:p>
            <a:pPr>
              <a:lnSpc>
                <a:spcPts val="2521"/>
              </a:lnSpc>
            </a:pPr>
            <a:endParaRPr lang="en-US" sz="2292" spc="194">
              <a:solidFill>
                <a:srgbClr val="FFFFFF"/>
              </a:solidFill>
              <a:latin typeface="Agrandir Narrow Bold"/>
            </a:endParaRPr>
          </a:p>
          <a:p>
            <a:pPr marL="494953" lvl="1" indent="-247476">
              <a:lnSpc>
                <a:spcPts val="2521"/>
              </a:lnSpc>
              <a:buFont typeface="Arial"/>
              <a:buChar char="•"/>
            </a:pPr>
            <a:r>
              <a:rPr lang="en-US" sz="2292" spc="194">
                <a:solidFill>
                  <a:srgbClr val="FFFFFF"/>
                </a:solidFill>
                <a:latin typeface="Agrandir Narrow Bold"/>
              </a:rPr>
              <a:t> tbl_category Table:</a:t>
            </a:r>
          </a:p>
          <a:p>
            <a:pPr marL="989906" lvl="2" indent="-329969">
              <a:lnSpc>
                <a:spcPts val="2521"/>
              </a:lnSpc>
              <a:buFont typeface="Arial"/>
              <a:buChar char="⚬"/>
            </a:pPr>
            <a:r>
              <a:rPr lang="en-US" sz="2292" spc="194">
                <a:solidFill>
                  <a:srgbClr val="FFFFFF"/>
                </a:solidFill>
                <a:latin typeface="Agrandir Narrow Bold"/>
              </a:rPr>
              <a:t>Primary Key Index: category_id</a:t>
            </a:r>
          </a:p>
          <a:p>
            <a:pPr>
              <a:lnSpc>
                <a:spcPts val="2521"/>
              </a:lnSpc>
            </a:pPr>
            <a:endParaRPr lang="en-US" sz="2292" spc="194">
              <a:solidFill>
                <a:srgbClr val="FFFFFF"/>
              </a:solidFill>
              <a:latin typeface="Agrandir Narrow Bold"/>
            </a:endParaRPr>
          </a:p>
          <a:p>
            <a:pPr marL="494953" lvl="1" indent="-247476">
              <a:lnSpc>
                <a:spcPts val="2521"/>
              </a:lnSpc>
              <a:buFont typeface="Arial"/>
              <a:buChar char="•"/>
            </a:pPr>
            <a:r>
              <a:rPr lang="en-US" sz="2292" spc="194">
                <a:solidFill>
                  <a:srgbClr val="FFFFFF"/>
                </a:solidFill>
                <a:latin typeface="Agrandir Narrow Bold"/>
              </a:rPr>
              <a:t>tbl_food Table:</a:t>
            </a:r>
          </a:p>
          <a:p>
            <a:pPr marL="989906" lvl="2" indent="-329969">
              <a:lnSpc>
                <a:spcPts val="2521"/>
              </a:lnSpc>
              <a:buFont typeface="Arial"/>
              <a:buChar char="⚬"/>
            </a:pPr>
            <a:r>
              <a:rPr lang="en-US" sz="2292" spc="194">
                <a:solidFill>
                  <a:srgbClr val="FFFFFF"/>
                </a:solidFill>
                <a:latin typeface="Agrandir Narrow Bold"/>
              </a:rPr>
              <a:t>Primary Key Index: food_id </a:t>
            </a:r>
          </a:p>
          <a:p>
            <a:pPr>
              <a:lnSpc>
                <a:spcPts val="2521"/>
              </a:lnSpc>
            </a:pPr>
            <a:endParaRPr lang="en-US" sz="2292" spc="194">
              <a:solidFill>
                <a:srgbClr val="FFFFFF"/>
              </a:solidFill>
              <a:latin typeface="Agrandir Narrow Bold"/>
            </a:endParaRPr>
          </a:p>
          <a:p>
            <a:pPr marL="494953" lvl="1" indent="-247476">
              <a:lnSpc>
                <a:spcPts val="2521"/>
              </a:lnSpc>
              <a:buFont typeface="Arial"/>
              <a:buChar char="•"/>
            </a:pPr>
            <a:r>
              <a:rPr lang="en-US" sz="2292" spc="194">
                <a:solidFill>
                  <a:srgbClr val="FFFFFF"/>
                </a:solidFill>
                <a:latin typeface="Agrandir Narrow Bold"/>
              </a:rPr>
              <a:t>tbl_order Table:</a:t>
            </a:r>
          </a:p>
          <a:p>
            <a:pPr marL="989906" lvl="2" indent="-329969">
              <a:lnSpc>
                <a:spcPts val="2521"/>
              </a:lnSpc>
              <a:buFont typeface="Arial"/>
              <a:buChar char="⚬"/>
            </a:pPr>
            <a:r>
              <a:rPr lang="en-US" sz="2292" spc="194">
                <a:solidFill>
                  <a:srgbClr val="FFFFFF"/>
                </a:solidFill>
                <a:latin typeface="Agrandir Narrow Bold"/>
              </a:rPr>
              <a:t>Primary Key Index: order_id</a:t>
            </a:r>
          </a:p>
          <a:p>
            <a:pPr>
              <a:lnSpc>
                <a:spcPts val="2521"/>
              </a:lnSpc>
            </a:pPr>
            <a:endParaRPr lang="en-US" sz="2292" spc="194">
              <a:solidFill>
                <a:srgbClr val="FFFFFF"/>
              </a:solidFill>
              <a:latin typeface="Agrandir Narrow Bold"/>
            </a:endParaRPr>
          </a:p>
          <a:p>
            <a:pPr marL="494953" lvl="1" indent="-247476">
              <a:lnSpc>
                <a:spcPts val="2521"/>
              </a:lnSpc>
              <a:buFont typeface="Arial"/>
              <a:buChar char="•"/>
            </a:pPr>
            <a:r>
              <a:rPr lang="en-US" sz="2292" spc="194">
                <a:solidFill>
                  <a:srgbClr val="FFFFFF"/>
                </a:solidFill>
                <a:latin typeface="Agrandir Narrow Bold"/>
              </a:rPr>
              <a:t>users Table:</a:t>
            </a:r>
          </a:p>
          <a:p>
            <a:pPr marL="989906" lvl="2" indent="-329969">
              <a:lnSpc>
                <a:spcPts val="2521"/>
              </a:lnSpc>
              <a:buFont typeface="Arial"/>
              <a:buChar char="⚬"/>
            </a:pPr>
            <a:r>
              <a:rPr lang="en-US" sz="2292" spc="194">
                <a:solidFill>
                  <a:srgbClr val="FFFFFF"/>
                </a:solidFill>
                <a:latin typeface="Agrandir Narrow Bold"/>
              </a:rPr>
              <a:t>Primary Key Index: user_id</a:t>
            </a:r>
          </a:p>
          <a:p>
            <a:pPr marL="989906" lvl="2" indent="-329969">
              <a:lnSpc>
                <a:spcPts val="2521"/>
              </a:lnSpc>
              <a:buFont typeface="Arial"/>
              <a:buChar char="⚬"/>
            </a:pPr>
            <a:r>
              <a:rPr lang="en-US" sz="2292" spc="194">
                <a:solidFill>
                  <a:srgbClr val="FFFFFF"/>
                </a:solidFill>
                <a:latin typeface="Agrandir Narrow Bold"/>
              </a:rPr>
              <a:t>Unique Key Index: username is marked as a unique key, creating an index to enforce uniqueness.</a:t>
            </a:r>
          </a:p>
          <a:p>
            <a:pPr>
              <a:lnSpc>
                <a:spcPts val="2521"/>
              </a:lnSpc>
            </a:pPr>
            <a:endParaRPr lang="en-US" sz="2292" spc="194">
              <a:solidFill>
                <a:srgbClr val="FFFFFF"/>
              </a:solidFill>
              <a:latin typeface="Agrandir Narrow Bold"/>
            </a:endParaRPr>
          </a:p>
          <a:p>
            <a:pPr>
              <a:lnSpc>
                <a:spcPts val="2521"/>
              </a:lnSpc>
            </a:pPr>
            <a:r>
              <a:rPr lang="en-US" sz="2292" spc="194">
                <a:solidFill>
                  <a:srgbClr val="FFFFFF"/>
                </a:solidFill>
                <a:latin typeface="Agrandir Narrow Bold"/>
              </a:rPr>
              <a:t>In each case, the primary key index is automatically created when defining the primary key constraint. This      index is essential for quickly identifying and accessing specific rows in the table.</a:t>
            </a:r>
          </a:p>
          <a:p>
            <a:pPr>
              <a:lnSpc>
                <a:spcPts val="2521"/>
              </a:lnSpc>
            </a:pPr>
            <a:endParaRPr lang="en-US" sz="2292" spc="194">
              <a:solidFill>
                <a:srgbClr val="FFFFFF"/>
              </a:solidFill>
              <a:latin typeface="Agrandir Narrow Bold"/>
            </a:endParaRPr>
          </a:p>
          <a:p>
            <a:pPr>
              <a:lnSpc>
                <a:spcPts val="2521"/>
              </a:lnSpc>
            </a:pPr>
            <a:r>
              <a:rPr lang="en-US" sz="2292" spc="194">
                <a:solidFill>
                  <a:srgbClr val="FFFFFF"/>
                </a:solidFill>
                <a:latin typeface="Agrandir Narrow Bold"/>
              </a:rPr>
              <a:t>Additionally, the unique key index on the username column in the users table ensures that each username is unique, facilitating efficient searches based on usernames.</a:t>
            </a:r>
          </a:p>
          <a:p>
            <a:pPr>
              <a:lnSpc>
                <a:spcPts val="2521"/>
              </a:lnSpc>
            </a:pPr>
            <a:endParaRPr lang="en-US" sz="2292" spc="194">
              <a:solidFill>
                <a:srgbClr val="FFFFFF"/>
              </a:solidFill>
              <a:latin typeface="Agrandir Narrow Bold"/>
            </a:endParaRPr>
          </a:p>
          <a:p>
            <a:pPr>
              <a:lnSpc>
                <a:spcPts val="2521"/>
              </a:lnSpc>
            </a:pPr>
            <a:r>
              <a:rPr lang="en-US" sz="2292" spc="194">
                <a:solidFill>
                  <a:srgbClr val="FFFFFF"/>
                </a:solidFill>
                <a:latin typeface="Agrandir Narrow Bold"/>
              </a:rPr>
              <a:t>Also, the foreign key relationships (e.g., category_id in tbl_food and user_id in tbl_order) also contribute to indexing, as they reference primary key columns in other tables.</a:t>
            </a:r>
          </a:p>
          <a:p>
            <a:pPr>
              <a:lnSpc>
                <a:spcPts val="2521"/>
              </a:lnSpc>
              <a:spcBef>
                <a:spcPct val="0"/>
              </a:spcBef>
            </a:pPr>
            <a:endParaRPr lang="en-US" sz="2292" spc="194">
              <a:solidFill>
                <a:srgbClr val="FFFFFF"/>
              </a:solidFill>
              <a:latin typeface="Agrandir Narrow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752889" y="-3907993"/>
            <a:ext cx="11245538" cy="18366194"/>
            <a:chOff x="0" y="0"/>
            <a:chExt cx="2961788" cy="4837187"/>
          </a:xfrm>
        </p:grpSpPr>
        <p:sp>
          <p:nvSpPr>
            <p:cNvPr id="3" name="Freeform 3"/>
            <p:cNvSpPr/>
            <p:nvPr/>
          </p:nvSpPr>
          <p:spPr>
            <a:xfrm>
              <a:off x="0" y="0"/>
              <a:ext cx="2961788" cy="4837187"/>
            </a:xfrm>
            <a:custGeom>
              <a:avLst/>
              <a:gdLst/>
              <a:ahLst/>
              <a:cxnLst/>
              <a:rect l="l" t="t" r="r" b="b"/>
              <a:pathLst>
                <a:path w="2961788" h="4837187">
                  <a:moveTo>
                    <a:pt x="0" y="0"/>
                  </a:moveTo>
                  <a:lnTo>
                    <a:pt x="2961788" y="0"/>
                  </a:lnTo>
                  <a:lnTo>
                    <a:pt x="2961788" y="4837187"/>
                  </a:lnTo>
                  <a:lnTo>
                    <a:pt x="0" y="4837187"/>
                  </a:lnTo>
                  <a:close/>
                </a:path>
              </a:pathLst>
            </a:custGeom>
            <a:solidFill>
              <a:srgbClr val="192253"/>
            </a:solidFill>
          </p:spPr>
          <p:txBody>
            <a:bodyPr/>
            <a:lstStyle/>
            <a:p>
              <a:endParaRPr lang="en-IN"/>
            </a:p>
          </p:txBody>
        </p:sp>
        <p:sp>
          <p:nvSpPr>
            <p:cNvPr id="4" name="TextBox 4"/>
            <p:cNvSpPr txBox="1"/>
            <p:nvPr/>
          </p:nvSpPr>
          <p:spPr>
            <a:xfrm>
              <a:off x="0" y="-28575"/>
              <a:ext cx="2961788" cy="4865762"/>
            </a:xfrm>
            <a:prstGeom prst="rect">
              <a:avLst/>
            </a:prstGeom>
          </p:spPr>
          <p:txBody>
            <a:bodyPr lIns="50800" tIns="50800" rIns="50800" bIns="50800" rtlCol="0" anchor="ctr"/>
            <a:lstStyle/>
            <a:p>
              <a:pPr algn="ctr">
                <a:lnSpc>
                  <a:spcPts val="1869"/>
                </a:lnSpc>
              </a:pPr>
              <a:endParaRPr/>
            </a:p>
          </p:txBody>
        </p:sp>
      </p:grpSp>
      <p:sp>
        <p:nvSpPr>
          <p:cNvPr id="5" name="TextBox 5"/>
          <p:cNvSpPr txBox="1"/>
          <p:nvPr/>
        </p:nvSpPr>
        <p:spPr>
          <a:xfrm>
            <a:off x="4912030" y="566338"/>
            <a:ext cx="8494732" cy="594995"/>
          </a:xfrm>
          <a:prstGeom prst="rect">
            <a:avLst/>
          </a:prstGeom>
        </p:spPr>
        <p:txBody>
          <a:bodyPr lIns="0" tIns="0" rIns="0" bIns="0" rtlCol="0" anchor="t">
            <a:spAutoFit/>
          </a:bodyPr>
          <a:lstStyle/>
          <a:p>
            <a:pPr algn="ctr">
              <a:lnSpc>
                <a:spcPts val="4510"/>
              </a:lnSpc>
            </a:pPr>
            <a:r>
              <a:rPr lang="en-US" sz="4100" u="sng" spc="131">
                <a:solidFill>
                  <a:srgbClr val="FF66C4"/>
                </a:solidFill>
                <a:latin typeface="Open Sauce Medium"/>
              </a:rPr>
              <a:t>INDEXES IN OUR DATABASE</a:t>
            </a:r>
          </a:p>
        </p:txBody>
      </p:sp>
      <p:sp>
        <p:nvSpPr>
          <p:cNvPr id="6" name="TextBox 6"/>
          <p:cNvSpPr txBox="1"/>
          <p:nvPr/>
        </p:nvSpPr>
        <p:spPr>
          <a:xfrm>
            <a:off x="448479" y="1685758"/>
            <a:ext cx="17839521" cy="6299740"/>
          </a:xfrm>
          <a:prstGeom prst="rect">
            <a:avLst/>
          </a:prstGeom>
        </p:spPr>
        <p:txBody>
          <a:bodyPr lIns="0" tIns="0" rIns="0" bIns="0" rtlCol="0" anchor="t">
            <a:spAutoFit/>
          </a:bodyPr>
          <a:lstStyle/>
          <a:p>
            <a:pPr>
              <a:lnSpc>
                <a:spcPts val="3071"/>
              </a:lnSpc>
            </a:pPr>
            <a:r>
              <a:rPr lang="en-US" sz="2792" spc="237">
                <a:solidFill>
                  <a:srgbClr val="FFFFFF"/>
                </a:solidFill>
                <a:latin typeface="Agrandir Narrow Bold"/>
              </a:rPr>
              <a:t> </a:t>
            </a:r>
          </a:p>
          <a:p>
            <a:pPr marL="602900" lvl="1" indent="-301450">
              <a:lnSpc>
                <a:spcPts val="3071"/>
              </a:lnSpc>
              <a:buFont typeface="Arial"/>
              <a:buChar char="•"/>
            </a:pPr>
            <a:r>
              <a:rPr lang="en-US" sz="2792" spc="237">
                <a:solidFill>
                  <a:srgbClr val="FFFFFF"/>
                </a:solidFill>
                <a:latin typeface="Agrandir Narrow Bold"/>
              </a:rPr>
              <a:t>We have used B-Tree indexing in our database schema. </a:t>
            </a:r>
          </a:p>
          <a:p>
            <a:pPr>
              <a:lnSpc>
                <a:spcPts val="3071"/>
              </a:lnSpc>
            </a:pPr>
            <a:endParaRPr lang="en-US" sz="2792" spc="237">
              <a:solidFill>
                <a:srgbClr val="FFFFFF"/>
              </a:solidFill>
              <a:latin typeface="Agrandir Narrow Bold"/>
            </a:endParaRPr>
          </a:p>
          <a:p>
            <a:pPr marL="602900" lvl="1" indent="-301450">
              <a:lnSpc>
                <a:spcPts val="3071"/>
              </a:lnSpc>
              <a:buFont typeface="Arial"/>
              <a:buChar char="•"/>
            </a:pPr>
            <a:r>
              <a:rPr lang="en-US" sz="2792" spc="237">
                <a:solidFill>
                  <a:srgbClr val="FFFFFF"/>
                </a:solidFill>
                <a:latin typeface="Agrandir Narrow Bold"/>
              </a:rPr>
              <a:t>In the MySQL databases, the default storage engine is InnoDB, and InnoDB uses a B-tree structure for its indexes, including primary keys and unique keys.</a:t>
            </a:r>
          </a:p>
          <a:p>
            <a:pPr>
              <a:lnSpc>
                <a:spcPts val="3071"/>
              </a:lnSpc>
            </a:pPr>
            <a:endParaRPr lang="en-US" sz="2792" spc="237">
              <a:solidFill>
                <a:srgbClr val="FFFFFF"/>
              </a:solidFill>
              <a:latin typeface="Agrandir Narrow Bold"/>
            </a:endParaRPr>
          </a:p>
          <a:p>
            <a:pPr marL="602900" lvl="1" indent="-301450">
              <a:lnSpc>
                <a:spcPts val="3071"/>
              </a:lnSpc>
              <a:buFont typeface="Arial"/>
              <a:buChar char="•"/>
            </a:pPr>
            <a:r>
              <a:rPr lang="en-US" sz="2792" spc="237">
                <a:solidFill>
                  <a:srgbClr val="FFFFFF"/>
                </a:solidFill>
                <a:latin typeface="Agrandir Narrow Bold"/>
              </a:rPr>
              <a:t>It uses a clustered B-tree structure for the primary key index. This means that the data rows in the table are organized based on the order of the primary key. </a:t>
            </a:r>
          </a:p>
          <a:p>
            <a:pPr>
              <a:lnSpc>
                <a:spcPts val="3071"/>
              </a:lnSpc>
            </a:pPr>
            <a:endParaRPr lang="en-US" sz="2792" spc="237">
              <a:solidFill>
                <a:srgbClr val="FFFFFF"/>
              </a:solidFill>
              <a:latin typeface="Agrandir Narrow Bold"/>
            </a:endParaRPr>
          </a:p>
          <a:p>
            <a:pPr marL="602900" lvl="1" indent="-301450">
              <a:lnSpc>
                <a:spcPts val="3071"/>
              </a:lnSpc>
              <a:buFont typeface="Arial"/>
              <a:buChar char="•"/>
            </a:pPr>
            <a:r>
              <a:rPr lang="en-US" sz="2792" spc="237">
                <a:solidFill>
                  <a:srgbClr val="FFFFFF"/>
                </a:solidFill>
                <a:latin typeface="Agrandir Narrow Bold"/>
              </a:rPr>
              <a:t>For unique keys also, B-Tree structure is used.</a:t>
            </a:r>
          </a:p>
          <a:p>
            <a:pPr>
              <a:lnSpc>
                <a:spcPts val="3071"/>
              </a:lnSpc>
            </a:pPr>
            <a:endParaRPr lang="en-US" sz="2792" spc="237">
              <a:solidFill>
                <a:srgbClr val="FFFFFF"/>
              </a:solidFill>
              <a:latin typeface="Agrandir Narrow Bold"/>
            </a:endParaRPr>
          </a:p>
          <a:p>
            <a:pPr marL="602900" lvl="1" indent="-301450">
              <a:lnSpc>
                <a:spcPts val="3071"/>
              </a:lnSpc>
              <a:buFont typeface="Arial"/>
              <a:buChar char="•"/>
            </a:pPr>
            <a:r>
              <a:rPr lang="en-US" sz="2792" spc="237">
                <a:solidFill>
                  <a:srgbClr val="FFFFFF"/>
                </a:solidFill>
                <a:latin typeface="Agrandir Narrow Bold"/>
              </a:rPr>
              <a:t> B-tree indexes provide efficient search, insertion, and deletion operations, making them well-suited for a wide range of query patterns.</a:t>
            </a:r>
          </a:p>
          <a:p>
            <a:pPr>
              <a:lnSpc>
                <a:spcPts val="2521"/>
              </a:lnSpc>
            </a:pPr>
            <a:endParaRPr lang="en-US" sz="2792" spc="237">
              <a:solidFill>
                <a:srgbClr val="FFFFFF"/>
              </a:solidFill>
              <a:latin typeface="Agrandir Narrow Bold"/>
            </a:endParaRPr>
          </a:p>
          <a:p>
            <a:pPr>
              <a:lnSpc>
                <a:spcPts val="2521"/>
              </a:lnSpc>
            </a:pPr>
            <a:endParaRPr lang="en-US" sz="2792" spc="237">
              <a:solidFill>
                <a:srgbClr val="FFFFFF"/>
              </a:solidFill>
              <a:latin typeface="Agrandir Narrow Bold"/>
            </a:endParaRPr>
          </a:p>
          <a:p>
            <a:pPr>
              <a:lnSpc>
                <a:spcPts val="2521"/>
              </a:lnSpc>
            </a:pPr>
            <a:endParaRPr lang="en-US" sz="2792" spc="237">
              <a:solidFill>
                <a:srgbClr val="FFFFFF"/>
              </a:solidFill>
              <a:latin typeface="Agrandir Narrow Bold"/>
            </a:endParaRPr>
          </a:p>
          <a:p>
            <a:pPr>
              <a:lnSpc>
                <a:spcPts val="2521"/>
              </a:lnSpc>
              <a:spcBef>
                <a:spcPct val="0"/>
              </a:spcBef>
            </a:pPr>
            <a:endParaRPr lang="en-US" sz="2792" spc="237">
              <a:solidFill>
                <a:srgbClr val="FFFFFF"/>
              </a:solidFill>
              <a:latin typeface="Agrandir Narrow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752889" y="-3907993"/>
            <a:ext cx="11245538" cy="18366194"/>
            <a:chOff x="0" y="0"/>
            <a:chExt cx="2961788" cy="4837187"/>
          </a:xfrm>
        </p:grpSpPr>
        <p:sp>
          <p:nvSpPr>
            <p:cNvPr id="3" name="Freeform 3"/>
            <p:cNvSpPr/>
            <p:nvPr/>
          </p:nvSpPr>
          <p:spPr>
            <a:xfrm>
              <a:off x="0" y="0"/>
              <a:ext cx="2961788" cy="4837187"/>
            </a:xfrm>
            <a:custGeom>
              <a:avLst/>
              <a:gdLst/>
              <a:ahLst/>
              <a:cxnLst/>
              <a:rect l="l" t="t" r="r" b="b"/>
              <a:pathLst>
                <a:path w="2961788" h="4837187">
                  <a:moveTo>
                    <a:pt x="0" y="0"/>
                  </a:moveTo>
                  <a:lnTo>
                    <a:pt x="2961788" y="0"/>
                  </a:lnTo>
                  <a:lnTo>
                    <a:pt x="2961788" y="4837187"/>
                  </a:lnTo>
                  <a:lnTo>
                    <a:pt x="0" y="4837187"/>
                  </a:lnTo>
                  <a:close/>
                </a:path>
              </a:pathLst>
            </a:custGeom>
            <a:solidFill>
              <a:srgbClr val="192253"/>
            </a:solidFill>
          </p:spPr>
          <p:txBody>
            <a:bodyPr/>
            <a:lstStyle/>
            <a:p>
              <a:endParaRPr lang="en-IN"/>
            </a:p>
          </p:txBody>
        </p:sp>
        <p:sp>
          <p:nvSpPr>
            <p:cNvPr id="4" name="TextBox 4"/>
            <p:cNvSpPr txBox="1"/>
            <p:nvPr/>
          </p:nvSpPr>
          <p:spPr>
            <a:xfrm>
              <a:off x="0" y="-28575"/>
              <a:ext cx="2961788" cy="4865762"/>
            </a:xfrm>
            <a:prstGeom prst="rect">
              <a:avLst/>
            </a:prstGeom>
          </p:spPr>
          <p:txBody>
            <a:bodyPr lIns="50800" tIns="50800" rIns="50800" bIns="50800" rtlCol="0" anchor="ctr"/>
            <a:lstStyle/>
            <a:p>
              <a:pPr algn="ctr">
                <a:lnSpc>
                  <a:spcPts val="1869"/>
                </a:lnSpc>
              </a:pPr>
              <a:endParaRPr/>
            </a:p>
          </p:txBody>
        </p:sp>
      </p:grpSp>
      <p:sp>
        <p:nvSpPr>
          <p:cNvPr id="5" name="TextBox 5"/>
          <p:cNvSpPr txBox="1"/>
          <p:nvPr/>
        </p:nvSpPr>
        <p:spPr>
          <a:xfrm>
            <a:off x="4912030" y="566338"/>
            <a:ext cx="8494732" cy="1166495"/>
          </a:xfrm>
          <a:prstGeom prst="rect">
            <a:avLst/>
          </a:prstGeom>
        </p:spPr>
        <p:txBody>
          <a:bodyPr lIns="0" tIns="0" rIns="0" bIns="0" rtlCol="0" anchor="t">
            <a:spAutoFit/>
          </a:bodyPr>
          <a:lstStyle/>
          <a:p>
            <a:pPr algn="ctr">
              <a:lnSpc>
                <a:spcPts val="4510"/>
              </a:lnSpc>
            </a:pPr>
            <a:r>
              <a:rPr lang="en-US" sz="4100" u="sng" spc="131">
                <a:solidFill>
                  <a:srgbClr val="FF66C4"/>
                </a:solidFill>
                <a:latin typeface="Open Sauce Medium"/>
              </a:rPr>
              <a:t>USE OF TRANSACTIONS AND HASHING </a:t>
            </a:r>
          </a:p>
        </p:txBody>
      </p:sp>
      <p:sp>
        <p:nvSpPr>
          <p:cNvPr id="6" name="TextBox 6"/>
          <p:cNvSpPr txBox="1"/>
          <p:nvPr/>
        </p:nvSpPr>
        <p:spPr>
          <a:xfrm>
            <a:off x="448479" y="1685758"/>
            <a:ext cx="17839521" cy="6880765"/>
          </a:xfrm>
          <a:prstGeom prst="rect">
            <a:avLst/>
          </a:prstGeom>
        </p:spPr>
        <p:txBody>
          <a:bodyPr lIns="0" tIns="0" rIns="0" bIns="0" rtlCol="0" anchor="t">
            <a:spAutoFit/>
          </a:bodyPr>
          <a:lstStyle/>
          <a:p>
            <a:pPr>
              <a:lnSpc>
                <a:spcPts val="3071"/>
              </a:lnSpc>
            </a:pPr>
            <a:r>
              <a:rPr lang="en-US" sz="2792" spc="237">
                <a:solidFill>
                  <a:srgbClr val="FFFFFF"/>
                </a:solidFill>
                <a:latin typeface="Agrandir Narrow Bold"/>
              </a:rPr>
              <a:t> </a:t>
            </a:r>
          </a:p>
          <a:p>
            <a:pPr>
              <a:lnSpc>
                <a:spcPts val="3071"/>
              </a:lnSpc>
            </a:pPr>
            <a:r>
              <a:rPr lang="en-US" sz="2792" spc="237">
                <a:solidFill>
                  <a:srgbClr val="FFFFFF"/>
                </a:solidFill>
                <a:latin typeface="Agrandir Narrow Bold"/>
              </a:rPr>
              <a:t>1. Transactions:</a:t>
            </a:r>
          </a:p>
          <a:p>
            <a:pPr>
              <a:lnSpc>
                <a:spcPts val="3071"/>
              </a:lnSpc>
            </a:pPr>
            <a:endParaRPr lang="en-US" sz="2792" spc="237">
              <a:solidFill>
                <a:srgbClr val="FFFFFF"/>
              </a:solidFill>
              <a:latin typeface="Agrandir Narrow Bold"/>
            </a:endParaRPr>
          </a:p>
          <a:p>
            <a:pPr>
              <a:lnSpc>
                <a:spcPts val="3071"/>
              </a:lnSpc>
            </a:pPr>
            <a:r>
              <a:rPr lang="en-US" sz="2792" spc="237">
                <a:solidFill>
                  <a:srgbClr val="FFFFFF"/>
                </a:solidFill>
                <a:latin typeface="Agrandir Narrow Bold"/>
              </a:rPr>
              <a:t>- The `tbl_order` table includes a `status` column, which represent the status of an order (‘Out for delivery’, ‘Ordered’, ‘Delivered’, ‘Cancelled’). The `tbl_order` table's structure is a scenario where transactions and status changes are relevant.</a:t>
            </a:r>
          </a:p>
          <a:p>
            <a:pPr>
              <a:lnSpc>
                <a:spcPts val="3071"/>
              </a:lnSpc>
            </a:pPr>
            <a:endParaRPr lang="en-US" sz="2792" spc="237">
              <a:solidFill>
                <a:srgbClr val="FFFFFF"/>
              </a:solidFill>
              <a:latin typeface="Agrandir Narrow Bold"/>
            </a:endParaRPr>
          </a:p>
          <a:p>
            <a:pPr>
              <a:lnSpc>
                <a:spcPts val="3071"/>
              </a:lnSpc>
            </a:pPr>
            <a:r>
              <a:rPr lang="en-US" sz="2792" spc="237">
                <a:solidFill>
                  <a:srgbClr val="FFFFFF"/>
                </a:solidFill>
                <a:latin typeface="Agrandir Narrow Bold"/>
              </a:rPr>
              <a:t>2. Hashing for Passwords:</a:t>
            </a:r>
          </a:p>
          <a:p>
            <a:pPr>
              <a:lnSpc>
                <a:spcPts val="3071"/>
              </a:lnSpc>
            </a:pPr>
            <a:endParaRPr lang="en-US" sz="2792" spc="237">
              <a:solidFill>
                <a:srgbClr val="FFFFFF"/>
              </a:solidFill>
              <a:latin typeface="Agrandir Narrow Bold"/>
            </a:endParaRPr>
          </a:p>
          <a:p>
            <a:pPr>
              <a:lnSpc>
                <a:spcPts val="3071"/>
              </a:lnSpc>
            </a:pPr>
            <a:r>
              <a:rPr lang="en-US" sz="2792" spc="237">
                <a:solidFill>
                  <a:srgbClr val="FFFFFF"/>
                </a:solidFill>
                <a:latin typeface="Agrandir Narrow Bold"/>
              </a:rPr>
              <a:t>- The `tbl_admin` table includes a `password` column, which stores hashed passwords. Passwords should be hashed and salted before storage to enhance security. We used a one-way cryptographic hash function to store passwords securely.</a:t>
            </a:r>
          </a:p>
          <a:p>
            <a:pPr>
              <a:lnSpc>
                <a:spcPts val="3071"/>
              </a:lnSpc>
            </a:pPr>
            <a:endParaRPr lang="en-US" sz="2792" spc="237">
              <a:solidFill>
                <a:srgbClr val="FFFFFF"/>
              </a:solidFill>
              <a:latin typeface="Agrandir Narrow Bold"/>
            </a:endParaRPr>
          </a:p>
          <a:p>
            <a:pPr>
              <a:lnSpc>
                <a:spcPts val="3071"/>
              </a:lnSpc>
            </a:pPr>
            <a:r>
              <a:rPr lang="en-US" sz="2792" spc="237">
                <a:solidFill>
                  <a:srgbClr val="FFFFFF"/>
                </a:solidFill>
                <a:latin typeface="Agrandir Narrow Bold"/>
              </a:rPr>
              <a:t> Example of a hashed password:</a:t>
            </a:r>
          </a:p>
          <a:p>
            <a:pPr>
              <a:lnSpc>
                <a:spcPts val="3071"/>
              </a:lnSpc>
            </a:pPr>
            <a:endParaRPr lang="en-US" sz="2792" spc="237">
              <a:solidFill>
                <a:srgbClr val="FFFFFF"/>
              </a:solidFill>
              <a:latin typeface="Agrandir Narrow Bold"/>
            </a:endParaRPr>
          </a:p>
          <a:p>
            <a:pPr>
              <a:lnSpc>
                <a:spcPts val="3071"/>
              </a:lnSpc>
            </a:pPr>
            <a:r>
              <a:rPr lang="en-US" sz="2792" spc="237">
                <a:solidFill>
                  <a:srgbClr val="FFFFFF"/>
                </a:solidFill>
                <a:latin typeface="Agrandir Narrow Bold"/>
              </a:rPr>
              <a:t> - INSERT INTO `tbl_admin` (`id`, `full_name`, `username`, `password`) VALUES</a:t>
            </a:r>
          </a:p>
          <a:p>
            <a:pPr>
              <a:lnSpc>
                <a:spcPts val="3071"/>
              </a:lnSpc>
            </a:pPr>
            <a:r>
              <a:rPr lang="en-US" sz="2792" spc="237">
                <a:solidFill>
                  <a:srgbClr val="FFFFFF"/>
                </a:solidFill>
                <a:latin typeface="Agrandir Narrow Bold"/>
              </a:rPr>
              <a:t>  (12, 'Administrator', 'admin', '$2y$10$SOME_HASHED_PASSWORD');</a:t>
            </a:r>
          </a:p>
          <a:p>
            <a:pPr>
              <a:lnSpc>
                <a:spcPts val="2521"/>
              </a:lnSpc>
              <a:spcBef>
                <a:spcPct val="0"/>
              </a:spcBef>
            </a:pPr>
            <a:endParaRPr lang="en-US" sz="2792" spc="237">
              <a:solidFill>
                <a:srgbClr val="FFFFFF"/>
              </a:solidFill>
              <a:latin typeface="Agrandir Narrow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642</Words>
  <Application>Microsoft Office PowerPoint</Application>
  <PresentationFormat>Custom</PresentationFormat>
  <Paragraphs>67</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Agrandir Narrow</vt:lpstr>
      <vt:lpstr>Days</vt:lpstr>
      <vt:lpstr>Arial</vt:lpstr>
      <vt:lpstr>Open Sauce Medium</vt:lpstr>
      <vt:lpstr>Calibri</vt:lpstr>
      <vt:lpstr>Open Sauce</vt:lpstr>
      <vt:lpstr>Open Sauce Bold</vt:lpstr>
      <vt:lpstr>Agrandir Narrow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dc:title>
  <dc:creator>Vaibhav</dc:creator>
  <cp:lastModifiedBy>AKSHIT AGARWAL (24116010)</cp:lastModifiedBy>
  <cp:revision>4</cp:revision>
  <dcterms:created xsi:type="dcterms:W3CDTF">2006-08-16T00:00:00Z</dcterms:created>
  <dcterms:modified xsi:type="dcterms:W3CDTF">2024-10-19T19:11:51Z</dcterms:modified>
  <dc:identifier>DAF0OwtMly4</dc:identifier>
</cp:coreProperties>
</file>